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278538-DBFF-4C8E-8CD9-A379B328DBE6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E22E4B-431B-4C72-BACB-4B2332B40FA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88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8538-DBFF-4C8E-8CD9-A379B328DBE6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2E4B-431B-4C72-BACB-4B2332B40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2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8538-DBFF-4C8E-8CD9-A379B328DBE6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2E4B-431B-4C72-BACB-4B2332B40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66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8538-DBFF-4C8E-8CD9-A379B328DBE6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2E4B-431B-4C72-BACB-4B2332B40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03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8538-DBFF-4C8E-8CD9-A379B328DBE6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2E4B-431B-4C72-BACB-4B2332B40FA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0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8538-DBFF-4C8E-8CD9-A379B328DBE6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2E4B-431B-4C72-BACB-4B2332B40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4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8538-DBFF-4C8E-8CD9-A379B328DBE6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2E4B-431B-4C72-BACB-4B2332B40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00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8538-DBFF-4C8E-8CD9-A379B328DBE6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2E4B-431B-4C72-BACB-4B2332B40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30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8538-DBFF-4C8E-8CD9-A379B328DBE6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2E4B-431B-4C72-BACB-4B2332B40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73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8538-DBFF-4C8E-8CD9-A379B328DBE6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2E4B-431B-4C72-BACB-4B2332B40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81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8538-DBFF-4C8E-8CD9-A379B328DBE6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2E4B-431B-4C72-BACB-4B2332B40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54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278538-DBFF-4C8E-8CD9-A379B328DBE6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E22E4B-431B-4C72-BACB-4B2332B40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10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Finanční gramotnost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23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01" y="3783898"/>
            <a:ext cx="3026991" cy="2524396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04" y="523423"/>
            <a:ext cx="2642762" cy="277212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8" y="885995"/>
            <a:ext cx="3059789" cy="4079719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13" y="381220"/>
            <a:ext cx="2689058" cy="2648721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18" y="3999553"/>
            <a:ext cx="3492470" cy="2472198"/>
          </a:xfrm>
          <a:prstGeom prst="rect">
            <a:avLst/>
          </a:prstGeom>
        </p:spPr>
      </p:pic>
      <p:sp>
        <p:nvSpPr>
          <p:cNvPr id="33" name="Zástupný symbol pro obsah 1"/>
          <p:cNvSpPr>
            <a:spLocks noGrp="1"/>
          </p:cNvSpPr>
          <p:nvPr>
            <p:ph idx="1"/>
          </p:nvPr>
        </p:nvSpPr>
        <p:spPr>
          <a:xfrm>
            <a:off x="4776518" y="3214641"/>
            <a:ext cx="2646573" cy="925353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cs-CZ" sz="6000" b="1" dirty="0" smtClean="0"/>
              <a:t>PLAT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47" y="523423"/>
            <a:ext cx="926296" cy="9262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63" y="4139994"/>
            <a:ext cx="926296" cy="92629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12" y="1205719"/>
            <a:ext cx="926296" cy="92629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22" y="5225731"/>
            <a:ext cx="926296" cy="926296"/>
          </a:xfrm>
          <a:prstGeom prst="rect">
            <a:avLst/>
          </a:prstGeom>
        </p:spPr>
      </p:pic>
      <p:sp>
        <p:nvSpPr>
          <p:cNvPr id="14" name="Zástupný symbol pro obsah 1"/>
          <p:cNvSpPr txBox="1">
            <a:spLocks/>
          </p:cNvSpPr>
          <p:nvPr/>
        </p:nvSpPr>
        <p:spPr>
          <a:xfrm>
            <a:off x="1697542" y="1168789"/>
            <a:ext cx="2646573" cy="639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DENNĚ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6" name="Zástupný symbol pro obsah 1"/>
          <p:cNvSpPr txBox="1">
            <a:spLocks/>
          </p:cNvSpPr>
          <p:nvPr/>
        </p:nvSpPr>
        <p:spPr>
          <a:xfrm>
            <a:off x="1839457" y="3820270"/>
            <a:ext cx="2646573" cy="639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DENNĚ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7" name="Zástupný symbol pro obsah 1"/>
          <p:cNvSpPr txBox="1">
            <a:spLocks/>
          </p:cNvSpPr>
          <p:nvPr/>
        </p:nvSpPr>
        <p:spPr>
          <a:xfrm>
            <a:off x="7565025" y="885995"/>
            <a:ext cx="2646573" cy="639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DENNĚ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8" name="Zástupný symbol pro obsah 1"/>
          <p:cNvSpPr txBox="1">
            <a:spLocks/>
          </p:cNvSpPr>
          <p:nvPr/>
        </p:nvSpPr>
        <p:spPr>
          <a:xfrm>
            <a:off x="9084255" y="5832303"/>
            <a:ext cx="2646573" cy="639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DENNĚ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6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0" y="338491"/>
            <a:ext cx="4174097" cy="31305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54" y="338492"/>
            <a:ext cx="4734573" cy="17816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4" y="3949830"/>
            <a:ext cx="3220949" cy="24038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80" y="3034558"/>
            <a:ext cx="4015048" cy="3319107"/>
          </a:xfrm>
          <a:prstGeom prst="rect">
            <a:avLst/>
          </a:prstGeom>
        </p:spPr>
      </p:pic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3870413" y="3031914"/>
            <a:ext cx="4344514" cy="870361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cs-CZ" sz="6000" b="1" dirty="0" smtClean="0"/>
              <a:t>POPLATKY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87" y="516296"/>
            <a:ext cx="928870" cy="9288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793" y="1648488"/>
            <a:ext cx="928870" cy="9288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27" y="5011550"/>
            <a:ext cx="928870" cy="92887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70" y="5537918"/>
            <a:ext cx="928870" cy="928870"/>
          </a:xfrm>
          <a:prstGeom prst="rect">
            <a:avLst/>
          </a:prstGeom>
        </p:spPr>
      </p:pic>
      <p:sp>
        <p:nvSpPr>
          <p:cNvPr id="13" name="Zástupný symbol pro obsah 1"/>
          <p:cNvSpPr txBox="1">
            <a:spLocks/>
          </p:cNvSpPr>
          <p:nvPr/>
        </p:nvSpPr>
        <p:spPr>
          <a:xfrm>
            <a:off x="2666035" y="1200092"/>
            <a:ext cx="2646573" cy="639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MĚSÍČNĚ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2547127" y="5711308"/>
            <a:ext cx="2646573" cy="639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MĚSÍČNĚ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5" name="Zástupný symbol pro obsah 1"/>
          <p:cNvSpPr txBox="1">
            <a:spLocks/>
          </p:cNvSpPr>
          <p:nvPr/>
        </p:nvSpPr>
        <p:spPr>
          <a:xfrm>
            <a:off x="6211787" y="5218194"/>
            <a:ext cx="2646573" cy="639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MĚSÍČNĚ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6" name="Zástupný symbol pro obsah 1"/>
          <p:cNvSpPr txBox="1">
            <a:spLocks/>
          </p:cNvSpPr>
          <p:nvPr/>
        </p:nvSpPr>
        <p:spPr>
          <a:xfrm>
            <a:off x="8858360" y="2318487"/>
            <a:ext cx="2646573" cy="639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MĚSÍČNĚ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7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9" y="2722650"/>
            <a:ext cx="4782217" cy="23625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89" y="3312078"/>
            <a:ext cx="3255859" cy="271790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35" y="432498"/>
            <a:ext cx="2774050" cy="252766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4" y="499658"/>
            <a:ext cx="2193484" cy="2193484"/>
          </a:xfrm>
          <a:prstGeom prst="rect">
            <a:avLst/>
          </a:prstGeom>
        </p:spPr>
      </p:pic>
      <p:pic>
        <p:nvPicPr>
          <p:cNvPr id="12" name="Zástupný symbol pro obsah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38" y="325084"/>
            <a:ext cx="926296" cy="92629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8" y="2172093"/>
            <a:ext cx="926296" cy="926296"/>
          </a:xfrm>
          <a:prstGeom prst="rect">
            <a:avLst/>
          </a:prstGeom>
        </p:spPr>
      </p:pic>
      <p:pic>
        <p:nvPicPr>
          <p:cNvPr id="16" name="Zástupný symbol pro obsah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55" y="574406"/>
            <a:ext cx="926296" cy="926296"/>
          </a:xfrm>
          <a:prstGeom prst="rect">
            <a:avLst/>
          </a:prstGeom>
        </p:spPr>
      </p:pic>
      <p:sp>
        <p:nvSpPr>
          <p:cNvPr id="17" name="Zástupný symbol pro obsah 1"/>
          <p:cNvSpPr>
            <a:spLocks noGrp="1"/>
          </p:cNvSpPr>
          <p:nvPr>
            <p:ph idx="1"/>
          </p:nvPr>
        </p:nvSpPr>
        <p:spPr>
          <a:xfrm>
            <a:off x="8228167" y="432498"/>
            <a:ext cx="3579381" cy="287958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cs-CZ" sz="2600" b="1" dirty="0" smtClean="0"/>
              <a:t>SPOŘENÍ</a:t>
            </a:r>
            <a:endParaRPr lang="cs-CZ" sz="2600" dirty="0" smtClean="0"/>
          </a:p>
          <a:p>
            <a:pPr marL="45720" indent="0">
              <a:buNone/>
            </a:pPr>
            <a:r>
              <a:rPr lang="cs-CZ" b="1" dirty="0" smtClean="0"/>
              <a:t>5 měsíců</a:t>
            </a:r>
            <a:r>
              <a:rPr lang="cs-CZ" dirty="0"/>
              <a:t>	</a:t>
            </a:r>
            <a:r>
              <a:rPr lang="cs-CZ" dirty="0" smtClean="0"/>
              <a:t>	</a:t>
            </a:r>
          </a:p>
          <a:p>
            <a:pPr marL="45720" indent="0">
              <a:buNone/>
            </a:pPr>
            <a:r>
              <a:rPr lang="cs-CZ" dirty="0" smtClean="0"/>
              <a:t>10 </a:t>
            </a:r>
            <a:r>
              <a:rPr lang="cs-CZ" dirty="0"/>
              <a:t>měsíčně + 1 od banky </a:t>
            </a:r>
            <a:r>
              <a:rPr lang="cs-CZ" dirty="0" smtClean="0"/>
              <a:t>(55)</a:t>
            </a:r>
            <a:endParaRPr lang="cs-CZ" dirty="0"/>
          </a:p>
          <a:p>
            <a:pPr marL="45720" indent="0">
              <a:buNone/>
            </a:pPr>
            <a:r>
              <a:rPr lang="cs-CZ" dirty="0" smtClean="0"/>
              <a:t>20 </a:t>
            </a:r>
            <a:r>
              <a:rPr lang="cs-CZ" dirty="0"/>
              <a:t>měsíčně + </a:t>
            </a:r>
            <a:r>
              <a:rPr lang="cs-CZ" dirty="0" smtClean="0"/>
              <a:t>1,5 </a:t>
            </a:r>
            <a:r>
              <a:rPr lang="cs-CZ" dirty="0"/>
              <a:t>od </a:t>
            </a:r>
            <a:r>
              <a:rPr lang="cs-CZ" dirty="0" smtClean="0"/>
              <a:t>banky (108)</a:t>
            </a:r>
            <a:endParaRPr lang="cs-CZ" dirty="0"/>
          </a:p>
          <a:p>
            <a:pPr marL="45720" indent="0">
              <a:buNone/>
            </a:pPr>
            <a:r>
              <a:rPr lang="cs-CZ" b="1" dirty="0"/>
              <a:t>10 měsíců</a:t>
            </a:r>
            <a:r>
              <a:rPr lang="cs-CZ" dirty="0"/>
              <a:t>	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10 </a:t>
            </a:r>
            <a:r>
              <a:rPr lang="cs-CZ" dirty="0"/>
              <a:t>měsíčně + </a:t>
            </a:r>
            <a:r>
              <a:rPr lang="cs-CZ" dirty="0" smtClean="0"/>
              <a:t>1,5 </a:t>
            </a:r>
            <a:r>
              <a:rPr lang="cs-CZ" dirty="0"/>
              <a:t>od </a:t>
            </a:r>
            <a:r>
              <a:rPr lang="cs-CZ" dirty="0" smtClean="0"/>
              <a:t>banky (115) </a:t>
            </a:r>
            <a:endParaRPr lang="cs-CZ" dirty="0"/>
          </a:p>
          <a:p>
            <a:pPr marL="45720" indent="0">
              <a:buNone/>
            </a:pPr>
            <a:r>
              <a:rPr lang="cs-CZ" dirty="0" smtClean="0"/>
              <a:t>20 </a:t>
            </a:r>
            <a:r>
              <a:rPr lang="cs-CZ" dirty="0"/>
              <a:t>měsíčně + </a:t>
            </a:r>
            <a:r>
              <a:rPr lang="cs-CZ" dirty="0" smtClean="0"/>
              <a:t>2 </a:t>
            </a:r>
            <a:r>
              <a:rPr lang="cs-CZ" dirty="0"/>
              <a:t>od </a:t>
            </a:r>
            <a:r>
              <a:rPr lang="cs-CZ" dirty="0" smtClean="0"/>
              <a:t>banky (220)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19" name="Zástupný symbol pro obsah 1"/>
          <p:cNvSpPr txBox="1">
            <a:spLocks/>
          </p:cNvSpPr>
          <p:nvPr/>
        </p:nvSpPr>
        <p:spPr>
          <a:xfrm>
            <a:off x="2489986" y="1646013"/>
            <a:ext cx="2307993" cy="101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cs-CZ" sz="2000" b="1" dirty="0" smtClean="0"/>
              <a:t>SMĚNÁRNA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DÁVÁME POUZE BÍLÉ ZA MODRÉ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1" name="Zástupný symbol pro obsah 1"/>
          <p:cNvSpPr txBox="1">
            <a:spLocks/>
          </p:cNvSpPr>
          <p:nvPr/>
        </p:nvSpPr>
        <p:spPr>
          <a:xfrm>
            <a:off x="5130561" y="2960167"/>
            <a:ext cx="3008945" cy="925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cs-CZ" sz="6000" b="1" dirty="0" smtClean="0"/>
              <a:t>BANKA </a:t>
            </a:r>
          </a:p>
        </p:txBody>
      </p:sp>
      <p:sp>
        <p:nvSpPr>
          <p:cNvPr id="18" name="Zástupný symbol pro obsah 1"/>
          <p:cNvSpPr txBox="1">
            <a:spLocks/>
          </p:cNvSpPr>
          <p:nvPr/>
        </p:nvSpPr>
        <p:spPr>
          <a:xfrm>
            <a:off x="3662739" y="4452108"/>
            <a:ext cx="4727189" cy="2071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cs-CZ" sz="3100" b="1" dirty="0" smtClean="0"/>
              <a:t>PŮJČKA</a:t>
            </a:r>
            <a:r>
              <a:rPr lang="cs-CZ" sz="3100" dirty="0" smtClean="0"/>
              <a:t> </a:t>
            </a:r>
          </a:p>
          <a:p>
            <a:pPr marL="45720" indent="0">
              <a:buFont typeface="Corbel" pitchFamily="34" charset="0"/>
              <a:buNone/>
            </a:pPr>
            <a:r>
              <a:rPr lang="cs-CZ" sz="2600" dirty="0" smtClean="0"/>
              <a:t>50 na 5 měsíců =&gt; 10 měsíčně + úroky 2</a:t>
            </a:r>
          </a:p>
          <a:p>
            <a:pPr marL="45720" indent="0">
              <a:buFont typeface="Corbel" pitchFamily="34" charset="0"/>
              <a:buNone/>
            </a:pPr>
            <a:r>
              <a:rPr lang="cs-CZ" sz="2600" dirty="0" smtClean="0"/>
              <a:t>100 na 10 měsíců =&gt; 10 měsíčně + úroky 3 </a:t>
            </a:r>
          </a:p>
          <a:p>
            <a:pPr marL="45720" indent="0">
              <a:buFont typeface="Corbel" pitchFamily="34" charset="0"/>
              <a:buNone/>
            </a:pPr>
            <a:r>
              <a:rPr lang="cs-CZ" sz="2600" dirty="0" smtClean="0"/>
              <a:t>150 na  15 měsíců =&gt; 10 měsíčně + úroky 4</a:t>
            </a:r>
          </a:p>
          <a:p>
            <a:pPr marL="45720" indent="0">
              <a:buFont typeface="Corbel" pitchFamily="34" charset="0"/>
              <a:buNone/>
            </a:pPr>
            <a:r>
              <a:rPr lang="cs-CZ" sz="2600" dirty="0" smtClean="0"/>
              <a:t>200 na  20 měsíců =&gt; 10 měsíčně + úroky 5</a:t>
            </a:r>
          </a:p>
          <a:p>
            <a:pPr marL="45720" indent="0">
              <a:buFont typeface="Corbel" pitchFamily="34" charset="0"/>
              <a:buNone/>
            </a:pPr>
            <a:endParaRPr lang="cs-CZ" dirty="0" smtClean="0"/>
          </a:p>
          <a:p>
            <a:pPr marL="45720" indent="0">
              <a:buFont typeface="Corbel" pitchFamily="34" charset="0"/>
              <a:buNone/>
            </a:pPr>
            <a:endParaRPr lang="cs-CZ" dirty="0" smtClean="0"/>
          </a:p>
          <a:p>
            <a:pPr marL="45720" indent="0">
              <a:buFont typeface="Corbe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89142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340</TotalTime>
  <Words>63</Words>
  <Application>Microsoft Office PowerPoint</Application>
  <PresentationFormat>Širokoúhlá obrazovka</PresentationFormat>
  <Paragraphs>27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6" baseType="lpstr">
      <vt:lpstr>Corbel</vt:lpstr>
      <vt:lpstr>Základ</vt:lpstr>
      <vt:lpstr>Finanční gramotnost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42</cp:revision>
  <dcterms:created xsi:type="dcterms:W3CDTF">2021-12-26T15:17:02Z</dcterms:created>
  <dcterms:modified xsi:type="dcterms:W3CDTF">2021-12-26T22:03:52Z</dcterms:modified>
</cp:coreProperties>
</file>